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Average"/>
      <p:regular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ac09c0e7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ac09c0e7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ac09c0e7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ac09c0e7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ac09c0e7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ac09c0e7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ac0a8c6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ac0a8c6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ac0a8c66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ac0a8c66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ac0a8c66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ac0a8c66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ac0a8c66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ac0a8c66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ac0a8c66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ac0a8c66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6051061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6051061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ac0a8c66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ac0a8c66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d82d22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d82d22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ac09c0e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ac09c0e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5cc59a8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5cc59a8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5cc59a8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5cc59a8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cc59a86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cc59a86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ac579a9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ac579a9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ac579a9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ac579a9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5cc59a86a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5cc59a86a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ac09c0e7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ac09c0e7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ac579a98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ac579a98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5cc59a8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5cc59a8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ac0a8c66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ac0a8c66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ac09aee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ac09aee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6051061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6051061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6051061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6051061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d82d228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d82d228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6051061e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6051061e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ac09c0e7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ac09c0e7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ac09c0e7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ac09c0e7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SDS OVERVIEW TRAINING GUIDE</a:t>
            </a:r>
            <a:endParaRPr sz="3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i="1" lang="en">
                <a:solidFill>
                  <a:srgbClr val="FFFF00"/>
                </a:solidFill>
              </a:rPr>
              <a:t>Patrick Kirui / Philip Nderitu</a:t>
            </a:r>
            <a:endParaRPr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ctrTitle"/>
          </p:nvPr>
        </p:nvSpPr>
        <p:spPr>
          <a:xfrm>
            <a:off x="389250" y="467050"/>
            <a:ext cx="7801500" cy="3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stabilizer</a:t>
            </a:r>
            <a:endParaRPr/>
          </a:p>
        </p:txBody>
      </p:sp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389250" y="819250"/>
            <a:ext cx="8083500" cy="3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Provides the desired voltage output entering into the SDS  by eliminating voltage </a:t>
            </a:r>
            <a:r>
              <a:rPr lang="en"/>
              <a:t>fluctuations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575" y="1988350"/>
            <a:ext cx="5293050" cy="26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841" y="4603175"/>
            <a:ext cx="929209" cy="35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ctrTitle"/>
          </p:nvPr>
        </p:nvSpPr>
        <p:spPr>
          <a:xfrm>
            <a:off x="671258" y="-9161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Modem RUT950</a:t>
            </a:r>
            <a:endParaRPr/>
          </a:p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496900" y="813925"/>
            <a:ext cx="8286000" cy="3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Provides internet connectivity to the SDS tablet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0" y="1396675"/>
            <a:ext cx="6795550" cy="375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925" y="4526575"/>
            <a:ext cx="1181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ctrTitle"/>
          </p:nvPr>
        </p:nvSpPr>
        <p:spPr>
          <a:xfrm>
            <a:off x="510100" y="198450"/>
            <a:ext cx="7801500" cy="6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MODEM ANTENNA</a:t>
            </a:r>
            <a:endParaRPr/>
          </a:p>
        </p:txBody>
      </p:sp>
      <p:sp>
        <p:nvSpPr>
          <p:cNvPr id="160" name="Google Shape;160;p24"/>
          <p:cNvSpPr txBox="1"/>
          <p:nvPr>
            <p:ph idx="1" type="subTitle"/>
          </p:nvPr>
        </p:nvSpPr>
        <p:spPr>
          <a:xfrm>
            <a:off x="671250" y="1200748"/>
            <a:ext cx="7801500" cy="32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to boost SDS modem signals through signal amplification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connected to the modem antenna ports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2171425"/>
            <a:ext cx="4821200" cy="32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6800" y="4636248"/>
            <a:ext cx="967602" cy="36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ctrTitle"/>
          </p:nvPr>
        </p:nvSpPr>
        <p:spPr>
          <a:xfrm>
            <a:off x="671250" y="109725"/>
            <a:ext cx="7801500" cy="7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ISOLATOR SWITCH</a:t>
            </a:r>
            <a:endParaRPr/>
          </a:p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492650" y="1091276"/>
            <a:ext cx="7801500" cy="29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 isolate overall SDS power. Its key purpose is to provide safety measures in case of an emergency or when you want to turn the whole system off.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900" y="2202675"/>
            <a:ext cx="3585618" cy="24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425" y="4629201"/>
            <a:ext cx="1181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ctrTitle"/>
          </p:nvPr>
        </p:nvSpPr>
        <p:spPr>
          <a:xfrm>
            <a:off x="445008" y="-878475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on/off rocker switch</a:t>
            </a:r>
            <a:endParaRPr/>
          </a:p>
        </p:txBody>
      </p:sp>
      <p:sp>
        <p:nvSpPr>
          <p:cNvPr id="176" name="Google Shape;176;p26"/>
          <p:cNvSpPr txBox="1"/>
          <p:nvPr>
            <p:ph idx="1" type="subTitle"/>
          </p:nvPr>
        </p:nvSpPr>
        <p:spPr>
          <a:xfrm>
            <a:off x="671250" y="1476373"/>
            <a:ext cx="78015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rebooting or shutting down of the SDC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30" y="2212175"/>
            <a:ext cx="2700350" cy="216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0025" y="4494613"/>
            <a:ext cx="1181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ctrTitle"/>
          </p:nvPr>
        </p:nvSpPr>
        <p:spPr>
          <a:xfrm>
            <a:off x="587900" y="181175"/>
            <a:ext cx="78015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 12v 5A</a:t>
            </a:r>
            <a:endParaRPr/>
          </a:p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373575" y="1130976"/>
            <a:ext cx="78015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UPS allows our SDC to keep running for at least a short time when the primary power source is lost. It also provide protection from power surges. It has 12v 7AH battery inside.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5" y="2397925"/>
            <a:ext cx="3826675" cy="2712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ctrTitle"/>
          </p:nvPr>
        </p:nvSpPr>
        <p:spPr>
          <a:xfrm>
            <a:off x="671250" y="288325"/>
            <a:ext cx="78015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contactor</a:t>
            </a:r>
            <a:endParaRPr/>
          </a:p>
        </p:txBody>
      </p:sp>
      <p:sp>
        <p:nvSpPr>
          <p:cNvPr id="191" name="Google Shape;191;p28"/>
          <p:cNvSpPr txBox="1"/>
          <p:nvPr>
            <p:ph idx="1" type="subTitle"/>
          </p:nvPr>
        </p:nvSpPr>
        <p:spPr>
          <a:xfrm>
            <a:off x="945100" y="1138926"/>
            <a:ext cx="78015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controls SDS pump power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Usually connected on a </a:t>
            </a:r>
            <a:r>
              <a:rPr lang="en"/>
              <a:t>normally</a:t>
            </a:r>
            <a:r>
              <a:rPr lang="en"/>
              <a:t> open circuit and triggers the pump to run every time it receives signal from the SDC.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75" y="2313775"/>
            <a:ext cx="3738550" cy="268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ctrTitle"/>
          </p:nvPr>
        </p:nvSpPr>
        <p:spPr>
          <a:xfrm>
            <a:off x="504550" y="121650"/>
            <a:ext cx="7801500" cy="7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 Control box</a:t>
            </a:r>
            <a:endParaRPr/>
          </a:p>
        </p:txBody>
      </p:sp>
      <p:sp>
        <p:nvSpPr>
          <p:cNvPr id="198" name="Google Shape;198;p29"/>
          <p:cNvSpPr txBox="1"/>
          <p:nvPr>
            <p:ph idx="1" type="subTitle"/>
          </p:nvPr>
        </p:nvSpPr>
        <p:spPr>
          <a:xfrm>
            <a:off x="802200" y="1131775"/>
            <a:ext cx="7801500" cy="3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houses the SDC, Contactor, flowmeter pcb, pump pcb and all their wiring.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850" y="1774000"/>
            <a:ext cx="6488904" cy="3214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ctrTitle"/>
          </p:nvPr>
        </p:nvSpPr>
        <p:spPr>
          <a:xfrm>
            <a:off x="671250" y="282050"/>
            <a:ext cx="7801500" cy="91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TUTHIL </a:t>
            </a:r>
            <a:r>
              <a:rPr lang="en" sz="3000"/>
              <a:t>FLOW METER</a:t>
            </a:r>
            <a:endParaRPr sz="3000"/>
          </a:p>
        </p:txBody>
      </p:sp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671250" y="1450376"/>
            <a:ext cx="8472900" cy="3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measures the amount of fuel flowing from Depot storage tank into the tanker through SDS system.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175" y="2797225"/>
            <a:ext cx="2565878" cy="212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3499200" y="4158925"/>
            <a:ext cx="1133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</a:rPr>
              <a:t>Flow meter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ctrTitle"/>
          </p:nvPr>
        </p:nvSpPr>
        <p:spPr>
          <a:xfrm>
            <a:off x="409300" y="130975"/>
            <a:ext cx="7801500" cy="52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components</a:t>
            </a:r>
            <a:endParaRPr/>
          </a:p>
        </p:txBody>
      </p:sp>
      <p:sp>
        <p:nvSpPr>
          <p:cNvPr id="213" name="Google Shape;213;p31"/>
          <p:cNvSpPr txBox="1"/>
          <p:nvPr>
            <p:ph idx="1" type="subTitle"/>
          </p:nvPr>
        </p:nvSpPr>
        <p:spPr>
          <a:xfrm>
            <a:off x="178600" y="733950"/>
            <a:ext cx="8703600" cy="4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Calibration Box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hold calibration pcb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Ethanol sensor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detects ethanol fumes in case of any leakage inside the SDS housing.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UST  sensor converter box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holds signals and power line for the UST sensor.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UST sensor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detect the level of fuel inside the underground tank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671250" y="75850"/>
            <a:ext cx="78015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 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71250" y="737001"/>
            <a:ext cx="7801500" cy="42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000" y="737000"/>
            <a:ext cx="6339150" cy="40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671250" y="58150"/>
            <a:ext cx="78015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211675" y="850750"/>
            <a:ext cx="8823300" cy="4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ablet initiate all the processes of a smart depot system. It acts as a link between the user and the hardware or between the hardware and the server. </a:t>
            </a:r>
            <a:r>
              <a:rPr b="1"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80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475" y="2305050"/>
            <a:ext cx="61150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 Assembly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636725"/>
            <a:ext cx="8520600" cy="4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an electro mechanical component powered with 240V used for transfer of ethanol from the Underground Storage Tank(UST) to the Microtanker.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875" y="1592175"/>
            <a:ext cx="3899175" cy="34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Hose Reel Mounting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59975" y="1017725"/>
            <a:ext cx="8520600" cy="40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hose Reel specifications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REELWORKS Heavy Duty Spring Driven Hose Reel (1" x 50 Ft. NBR FUEL REEL)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846" y="2374225"/>
            <a:ext cx="2963504" cy="25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Dispense column Assembly</a:t>
            </a:r>
            <a:endParaRPr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0" y="1017725"/>
            <a:ext cx="8520600" cy="4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all the required components as follows:</a:t>
            </a:r>
            <a:r>
              <a:rPr i="1" lang="en"/>
              <a:t>Nipple, One way valve, Nipple,Elbow, Nipple,Strainer, Nipple, Elbow, Nipple, 3 piece union, Nipple,Flow meter, Nipple,  Nipple, Elbow, Swivel end hose reel. 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nipple is a connector joining two different fittings.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375" y="2691350"/>
            <a:ext cx="2250300" cy="23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5"/>
          <p:cNvSpPr txBox="1"/>
          <p:nvPr/>
        </p:nvSpPr>
        <p:spPr>
          <a:xfrm>
            <a:off x="1900325" y="4140075"/>
            <a:ext cx="13320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5697725" y="4159525"/>
            <a:ext cx="1448700" cy="2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Valve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Its a mechanical fitting that works as a cut off system during a flow or a dispense and is manually operated.</a:t>
            </a:r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9400" y="1894050"/>
            <a:ext cx="2454153" cy="267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725" y="2021300"/>
            <a:ext cx="2884752" cy="27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2887750" y="124450"/>
            <a:ext cx="2751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Y Strainer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729225" y="785625"/>
            <a:ext cx="78951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As the name suggests it has a small strainer intersecting the main channel that traps foreign particles and has an arrow marked showing the direction of flow.  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900" y="2173700"/>
            <a:ext cx="2884752" cy="272604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564875" y="2712750"/>
            <a:ext cx="14055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1631100" y="2741625"/>
            <a:ext cx="1099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3566450" y="4449150"/>
            <a:ext cx="1487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1691825" y="114725"/>
            <a:ext cx="53865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One Way Valve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1030650" y="960650"/>
            <a:ext cx="74769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It's</a:t>
            </a:r>
            <a:r>
              <a:rPr lang="en" sz="1800">
                <a:solidFill>
                  <a:srgbClr val="FFFFFF"/>
                </a:solidFill>
              </a:rPr>
              <a:t> a fitting that allows the flow of fluid in only one direction as the name suggests and some call it a Non-Return Valve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500" y="2016025"/>
            <a:ext cx="2829278" cy="31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3226475" y="-42100"/>
            <a:ext cx="2398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3 piece union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6479000" y="3667625"/>
            <a:ext cx="7398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845900" y="523100"/>
            <a:ext cx="76617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 Female x Female component with a radial nut used to join two fittings 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075" y="2016025"/>
            <a:ext cx="2684503" cy="31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3378875" y="56400"/>
            <a:ext cx="1905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Elbow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865350" y="746725"/>
            <a:ext cx="76521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An elbow is an industrial fitting </a:t>
            </a:r>
            <a:r>
              <a:rPr lang="en" sz="1800">
                <a:solidFill>
                  <a:srgbClr val="FFFFFF"/>
                </a:solidFill>
              </a:rPr>
              <a:t>that's</a:t>
            </a:r>
            <a:r>
              <a:rPr lang="en" sz="1800">
                <a:solidFill>
                  <a:srgbClr val="FFFFFF"/>
                </a:solidFill>
              </a:rPr>
              <a:t> used to change direction of flow in </a:t>
            </a:r>
            <a:r>
              <a:rPr lang="en" sz="1800">
                <a:solidFill>
                  <a:srgbClr val="FFFFFF"/>
                </a:solidFill>
              </a:rPr>
              <a:t>piping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Dispense Column Unit</a:t>
            </a:r>
            <a:endParaRPr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2250"/>
            <a:ext cx="8520595" cy="421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671250" y="347875"/>
            <a:ext cx="7801500" cy="9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SCOPE OF THE TRAINING</a:t>
            </a:r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516475" y="1365125"/>
            <a:ext cx="8544300" cy="35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Provide general overview of our complete Smart Depot System(6d)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Provide general overview of all electrical components used to make the Smart depot System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Provide general overview of all mechanical components inside the Smart depot system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5" y="4295775"/>
            <a:ext cx="1181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 DURING ASSEMBLY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Adjustable Spanner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Pipe wrench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Bench Vise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Screw Drivers, Star &amp; Flat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Digital multimeter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671250" y="83350"/>
            <a:ext cx="7801500" cy="83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SDS (smart depot </a:t>
            </a:r>
            <a:r>
              <a:rPr lang="en"/>
              <a:t>system)</a:t>
            </a:r>
            <a:endParaRPr/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671263" y="857250"/>
            <a:ext cx="78015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SDS 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is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remotely monitored from the depot control centre DCC used to control the transfer of fuel (Ethanol) from the UST to the micro-tanker (MT).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863" y="1867550"/>
            <a:ext cx="5894276" cy="28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5049500" y="4069150"/>
            <a:ext cx="5238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475" y="4533900"/>
            <a:ext cx="1181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671250" y="80575"/>
            <a:ext cx="78015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 Electrical Components</a:t>
            </a:r>
            <a:endParaRPr/>
          </a:p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-150" y="752050"/>
            <a:ext cx="9144000" cy="4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Smart Depot Controller V4.1(SDC)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Voltage Stabilizer SVS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Twin Socket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Contactor 240V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Modem-RUT950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Tablet 14”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Control box Enclosure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ON/OFF Rocker Switch-DPST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UPS 12V 5A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12V 7AH Battery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Isolator switch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050" y="4533900"/>
            <a:ext cx="1181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ctrTitle"/>
          </p:nvPr>
        </p:nvSpPr>
        <p:spPr>
          <a:xfrm>
            <a:off x="671250" y="-517925"/>
            <a:ext cx="7801500" cy="147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 plumbing Components</a:t>
            </a:r>
            <a:endParaRPr/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399000" y="640950"/>
            <a:ext cx="78015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1.Pump(</a:t>
            </a:r>
            <a:r>
              <a:rPr lang="en" sz="1800"/>
              <a:t>fill-Rite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2.Hose Reel(Roughneck)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3.8pcs of 1 Inch Nipples(SS-304/320)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4.3pcs of 1 inch elbow(</a:t>
            </a:r>
            <a:r>
              <a:rPr lang="en" sz="1800"/>
              <a:t>SS</a:t>
            </a:r>
            <a:r>
              <a:rPr lang="en" sz="1800"/>
              <a:t>-304/326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</a:t>
            </a:r>
            <a:r>
              <a:rPr lang="en" sz="1800"/>
              <a:t>1pc of 1 inch Non-Return Valve(SS-304/323)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6.1pc of 1 inch Y Strainer(SS-304/323)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7.1pc of 1 inch 3 piece union(SS-304/321)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8.Tuthill flow meter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9.Dispense Valve(Solenoid)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10.Swivel End Hose Reel.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11.PTFE thread tape/PST pipe sealant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425" y="4521975"/>
            <a:ext cx="1181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150" y="-15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SDS INTERNAL COMPONENTS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25" y="650150"/>
            <a:ext cx="6547574" cy="4265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/>
          <p:nvPr/>
        </p:nvCxnSpPr>
        <p:spPr>
          <a:xfrm rot="10800000">
            <a:off x="6162050" y="2056375"/>
            <a:ext cx="1775100" cy="2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9"/>
          <p:cNvCxnSpPr/>
          <p:nvPr/>
        </p:nvCxnSpPr>
        <p:spPr>
          <a:xfrm flipH="1">
            <a:off x="5905375" y="1456125"/>
            <a:ext cx="2170800" cy="7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>
            <a:stCxn id="107" idx="1"/>
          </p:cNvCxnSpPr>
          <p:nvPr/>
        </p:nvCxnSpPr>
        <p:spPr>
          <a:xfrm rot="10800000">
            <a:off x="5841950" y="3088800"/>
            <a:ext cx="2095200" cy="389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 flipH="1" rot="10800000">
            <a:off x="2341850" y="1691350"/>
            <a:ext cx="1956000" cy="41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2479075" y="3472950"/>
            <a:ext cx="1905300" cy="36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 flipH="1" rot="10800000">
            <a:off x="2309775" y="2361250"/>
            <a:ext cx="2865900" cy="374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9"/>
          <p:cNvSpPr txBox="1"/>
          <p:nvPr/>
        </p:nvSpPr>
        <p:spPr>
          <a:xfrm>
            <a:off x="1643975" y="1856350"/>
            <a:ext cx="1240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1059525" y="2568550"/>
            <a:ext cx="1282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Box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1518875" y="3662050"/>
            <a:ext cx="12822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Hose reel</a:t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7937150" y="3119250"/>
            <a:ext cx="1466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Tuthill </a:t>
            </a:r>
            <a:r>
              <a:rPr lang="en"/>
              <a:t>Flow Meter</a:t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8012300" y="1355925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Twin socket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7835475" y="1850050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 to Dc converter</a:t>
            </a:r>
            <a:endParaRPr/>
          </a:p>
        </p:txBody>
      </p:sp>
      <p:cxnSp>
        <p:nvCxnSpPr>
          <p:cNvPr id="116" name="Google Shape;116;p19"/>
          <p:cNvCxnSpPr/>
          <p:nvPr/>
        </p:nvCxnSpPr>
        <p:spPr>
          <a:xfrm rot="10800000">
            <a:off x="5774800" y="2430800"/>
            <a:ext cx="2094900" cy="16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9"/>
          <p:cNvSpPr txBox="1"/>
          <p:nvPr/>
        </p:nvSpPr>
        <p:spPr>
          <a:xfrm>
            <a:off x="7694800" y="2361250"/>
            <a:ext cx="16122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stabilizer</a:t>
            </a:r>
            <a:endParaRPr/>
          </a:p>
        </p:txBody>
      </p:sp>
      <p:cxnSp>
        <p:nvCxnSpPr>
          <p:cNvPr id="118" name="Google Shape;118;p19"/>
          <p:cNvCxnSpPr/>
          <p:nvPr/>
        </p:nvCxnSpPr>
        <p:spPr>
          <a:xfrm flipH="1" rot="10800000">
            <a:off x="2512925" y="1305550"/>
            <a:ext cx="1143000" cy="12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 txBox="1"/>
          <p:nvPr/>
        </p:nvSpPr>
        <p:spPr>
          <a:xfrm>
            <a:off x="1272425" y="1239850"/>
            <a:ext cx="1775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Isolator Switch</a:t>
            </a:r>
            <a:endParaRPr/>
          </a:p>
        </p:txBody>
      </p:sp>
      <p:cxnSp>
        <p:nvCxnSpPr>
          <p:cNvPr id="120" name="Google Shape;120;p19"/>
          <p:cNvCxnSpPr/>
          <p:nvPr/>
        </p:nvCxnSpPr>
        <p:spPr>
          <a:xfrm rot="10800000">
            <a:off x="6162900" y="3707150"/>
            <a:ext cx="1656600" cy="347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9"/>
          <p:cNvSpPr txBox="1"/>
          <p:nvPr/>
        </p:nvSpPr>
        <p:spPr>
          <a:xfrm>
            <a:off x="7900600" y="3834450"/>
            <a:ext cx="810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9500" y="4617225"/>
            <a:ext cx="1181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ctrTitle"/>
          </p:nvPr>
        </p:nvSpPr>
        <p:spPr>
          <a:xfrm>
            <a:off x="617525" y="211900"/>
            <a:ext cx="7801500" cy="6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depot controller(sdc) v4.1</a:t>
            </a:r>
            <a:endParaRPr/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617525" y="677000"/>
            <a:ext cx="7801500" cy="20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SDC provides </a:t>
            </a:r>
            <a:r>
              <a:rPr lang="en"/>
              <a:t>communication</a:t>
            </a:r>
            <a:r>
              <a:rPr lang="en"/>
              <a:t> between SDS hardware and the server/user through the tablet.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138" y="1526913"/>
            <a:ext cx="324802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850" y="4557475"/>
            <a:ext cx="1181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ctrTitle"/>
          </p:nvPr>
        </p:nvSpPr>
        <p:spPr>
          <a:xfrm>
            <a:off x="536950" y="104450"/>
            <a:ext cx="78015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 TWIN SOCKET</a:t>
            </a:r>
            <a:endParaRPr/>
          </a:p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228300" y="897050"/>
            <a:ext cx="8460600" cy="35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Receives power from the main power supply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a 13A  fuse inside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distribute power to both UPS and the pump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75" y="2202450"/>
            <a:ext cx="3773700" cy="2759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550" y="4581150"/>
            <a:ext cx="1144362" cy="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